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4" r:id="rId5"/>
    <p:sldId id="258" r:id="rId6"/>
    <p:sldId id="261" r:id="rId7"/>
    <p:sldId id="275" r:id="rId8"/>
    <p:sldId id="259" r:id="rId9"/>
    <p:sldId id="262" r:id="rId10"/>
    <p:sldId id="263" r:id="rId11"/>
    <p:sldId id="264" r:id="rId12"/>
    <p:sldId id="276" r:id="rId13"/>
    <p:sldId id="277" r:id="rId14"/>
    <p:sldId id="265" r:id="rId15"/>
    <p:sldId id="278" r:id="rId16"/>
    <p:sldId id="279" r:id="rId17"/>
    <p:sldId id="280" r:id="rId18"/>
    <p:sldId id="268" r:id="rId19"/>
    <p:sldId id="266" r:id="rId20"/>
    <p:sldId id="281" r:id="rId21"/>
    <p:sldId id="282" r:id="rId22"/>
    <p:sldId id="283" r:id="rId23"/>
    <p:sldId id="284" r:id="rId24"/>
    <p:sldId id="267" r:id="rId25"/>
    <p:sldId id="285" r:id="rId26"/>
    <p:sldId id="286" r:id="rId27"/>
    <p:sldId id="269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59" d="100"/>
          <a:sy n="5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BEA6-D880-4B86-81DA-E829F3E511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73307-A3BD-4AAB-914E-E7F54BCD79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840" y="-24340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Возбудитель </a:t>
            </a:r>
            <a:r>
              <a:rPr lang="ru-RU" b="1" dirty="0" smtClean="0">
                <a:solidFill>
                  <a:srgbClr val="800000"/>
                </a:solidFill>
              </a:rPr>
              <a:t>рожи свиней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980728"/>
            <a:ext cx="6400800" cy="1752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b="1" dirty="0" err="1">
                <a:solidFill>
                  <a:srgbClr val="800000"/>
                </a:solidFill>
                <a:latin typeface="+mj-lt"/>
                <a:ea typeface="+mj-ea"/>
                <a:cs typeface="+mj-cs"/>
              </a:rPr>
              <a:t>Erysipelothrix</a:t>
            </a:r>
            <a:r>
              <a:rPr lang="ru-RU" sz="44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4400" b="1" dirty="0" err="1">
                <a:solidFill>
                  <a:srgbClr val="800000"/>
                </a:solidFill>
                <a:latin typeface="+mj-lt"/>
                <a:ea typeface="+mj-ea"/>
                <a:cs typeface="+mj-cs"/>
              </a:rPr>
              <a:t>rhusiopathiae</a:t>
            </a:r>
            <a:endParaRPr lang="ru-RU" sz="4400" b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kozhnye-bolezni-svin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Антигенная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структура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92500" lnSpcReduction="20000"/>
          </a:bodyPr>
          <a:lstStyle/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</a:rPr>
              <a:t>По содержанию антигенов бактерии рожи свиней могут быть разделены на три группы: А, В и N. Антиген N – общий видовой. </a:t>
            </a:r>
            <a:r>
              <a:rPr lang="ru-RU" dirty="0" err="1">
                <a:solidFill>
                  <a:srgbClr val="002060"/>
                </a:solidFill>
              </a:rPr>
              <a:t>Серовары</a:t>
            </a:r>
            <a:r>
              <a:rPr lang="ru-RU" dirty="0">
                <a:solidFill>
                  <a:srgbClr val="002060"/>
                </a:solidFill>
              </a:rPr>
              <a:t> А и В отличаются своими </a:t>
            </a:r>
            <a:r>
              <a:rPr lang="ru-RU" dirty="0" err="1">
                <a:solidFill>
                  <a:srgbClr val="002060"/>
                </a:solidFill>
              </a:rPr>
              <a:t>гаптенами</a:t>
            </a:r>
            <a:r>
              <a:rPr lang="ru-RU" dirty="0">
                <a:solidFill>
                  <a:srgbClr val="002060"/>
                </a:solidFill>
              </a:rPr>
              <a:t>. Штаммы </a:t>
            </a:r>
            <a:r>
              <a:rPr lang="ru-RU" dirty="0" err="1">
                <a:solidFill>
                  <a:srgbClr val="002060"/>
                </a:solidFill>
              </a:rPr>
              <a:t>серовара</a:t>
            </a:r>
            <a:r>
              <a:rPr lang="ru-RU" dirty="0">
                <a:solidFill>
                  <a:srgbClr val="002060"/>
                </a:solidFill>
              </a:rPr>
              <a:t> В несут </a:t>
            </a:r>
            <a:r>
              <a:rPr lang="ru-RU" dirty="0" err="1">
                <a:solidFill>
                  <a:srgbClr val="002060"/>
                </a:solidFill>
              </a:rPr>
              <a:t>гемагглютинирующий</a:t>
            </a:r>
            <a:r>
              <a:rPr lang="ru-RU" dirty="0">
                <a:solidFill>
                  <a:srgbClr val="002060"/>
                </a:solidFill>
              </a:rPr>
              <a:t> и растворимый </a:t>
            </a:r>
            <a:r>
              <a:rPr lang="ru-RU" dirty="0" err="1">
                <a:solidFill>
                  <a:srgbClr val="002060"/>
                </a:solidFill>
              </a:rPr>
              <a:t>иммуногенный</a:t>
            </a:r>
            <a:r>
              <a:rPr lang="ru-RU" dirty="0">
                <a:solidFill>
                  <a:srgbClr val="002060"/>
                </a:solidFill>
              </a:rPr>
              <a:t> антиген, поэтому они особенно пригодны для активной иммунизации.</a:t>
            </a:r>
          </a:p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</a:rPr>
              <a:t>От больных свиней, а также здоровых </a:t>
            </a:r>
            <a:r>
              <a:rPr lang="ru-RU" dirty="0" err="1">
                <a:solidFill>
                  <a:srgbClr val="002060"/>
                </a:solidFill>
              </a:rPr>
              <a:t>бактерионосителей</a:t>
            </a:r>
            <a:r>
              <a:rPr lang="ru-RU" dirty="0">
                <a:solidFill>
                  <a:srgbClr val="002060"/>
                </a:solidFill>
              </a:rPr>
              <a:t> выделяют преимущественно штаммы </a:t>
            </a:r>
            <a:r>
              <a:rPr lang="ru-RU" dirty="0" err="1">
                <a:solidFill>
                  <a:srgbClr val="002060"/>
                </a:solidFill>
              </a:rPr>
              <a:t>серовара</a:t>
            </a:r>
            <a:r>
              <a:rPr lang="ru-RU" dirty="0">
                <a:solidFill>
                  <a:srgbClr val="002060"/>
                </a:solidFill>
              </a:rPr>
              <a:t> А (до 95 %), реже </a:t>
            </a:r>
            <a:r>
              <a:rPr lang="ru-RU" dirty="0" err="1">
                <a:solidFill>
                  <a:srgbClr val="002060"/>
                </a:solidFill>
              </a:rPr>
              <a:t>серовара</a:t>
            </a:r>
            <a:r>
              <a:rPr lang="ru-RU" dirty="0">
                <a:solidFill>
                  <a:srgbClr val="002060"/>
                </a:solidFill>
              </a:rPr>
              <a:t> В и очень редко – N.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539750" algn="just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719138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Восприимчивы к возбудителю болезни свиньи, особенно в возрасте от 3 месяцев до 1 года. Спорадические случаи болезни отмечены у лошадей, крупного рогатого скота, овец, оленей, собак. Восприимчивы дельфины, многие виды грызунов и насекомоядных, утки и гуси, а также куры и индейки. Бактерии рожи патогенны и для человека. Обнаружены на поверхности тела, в кишечнике и даже мышцах некоторых видов морских и пресноводных рыб, для которых они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непатогенны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719138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экспериментальному заражению восприимчивы белые мыши и голуби, они гибнут через 2-5 суток. Менее чувствительны кролики, которые после внутривенного заражения гибнут на 3-6 сутки.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59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Патогенез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624" y="1171600"/>
            <a:ext cx="8229600" cy="5497760"/>
          </a:xfrm>
        </p:spPr>
        <p:txBody>
          <a:bodyPr>
            <a:normAutofit fontScale="62500" lnSpcReduction="20000"/>
          </a:bodyPr>
          <a:lstStyle/>
          <a:p>
            <a:pPr marL="0" indent="719138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Заражение свиней и других видов животных, в том числе птиц, происходит при проникновении возбудителя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алиментарно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поврежденную кожу или при укусах кровососущих насекомых. Попадающие в организм бактерии не сразу проникают в кровь и внутренние органы, часто оседают в миндалинах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солитарных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фолликулах кишечника. Размножаясь на месте первичной локализации, выделяют токсические вещества, обусловливающие сенсибилизацию организма. При неблагоприятном течении болезни наблюдается диссеминация возбудителя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лимфогенным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гематогенным путями, развивается сепсис, накапливаются токсические продукты бактерий, происходят дистрофические и некробиотические изменения в тканях, подавляется фагоцитоз, наступают тяжелые функциональные расстройства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и гибель животных.</a:t>
            </a:r>
          </a:p>
          <a:p>
            <a:pPr marL="0" indent="719138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подостром и хроническом течениях болезни происходит локализация возбудителя и обезвреживание его токсических продуктов, активизируется синтез специфических иммуноглобулинов и фагоцитоз, преобладают аллергические реакции, проявляющиеся в виде кожной экзантемы,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веррукозного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эндокардита и серозно-фибринозных артритов. Возможна персистенция возбудителя рожи свиней в организме животных.</a:t>
            </a:r>
          </a:p>
          <a:p>
            <a:pPr marL="0" indent="719138" algn="just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6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Лабораторная диагностика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6207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исследования в лабораторию направляют труп животного целиком или сердце, печень, селезенку, почку и трубчатую кость. При подозрении на хроническое течение – обязательно сердце.</a:t>
            </a:r>
          </a:p>
          <a:p>
            <a:pPr marL="0" indent="6207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возбудителя рожи проводят с использованием микроскопического, бактериологического и серологического (РА, РИФ) методов.</a:t>
            </a:r>
          </a:p>
          <a:p>
            <a:pPr marL="0" indent="6207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Микроскопия.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Мазки-отпечатки из органов окрашивают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положительных случаях в мазках обнаруживают грамположительные палочки, расположенные одиночно, попарно или скоплениями, при хроническом течении – длинные переплетающиеся нити.</a:t>
            </a:r>
          </a:p>
          <a:p>
            <a:pPr marL="0" indent="0" algn="just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73216"/>
          </a:xfrm>
        </p:spPr>
        <p:txBody>
          <a:bodyPr>
            <a:normAutofit fontScale="85000" lnSpcReduction="20000"/>
          </a:bodyPr>
          <a:lstStyle/>
          <a:p>
            <a:pPr marL="0" indent="7191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 на питательные среды.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Высевы делают из крови сердца с пораженными клапанами, почки, селезенки, печени, костного мозга в МПБ или бульон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Хоттингера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 МПА. Посевы инкубируют при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36-37</a:t>
            </a:r>
            <a:r>
              <a:rPr lang="ru-RU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18-24 ч, а при отсутствии роста – еще сутки. Выделенную культуру идентифицируют по морфологическим,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тинкториальным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биохимическим свойствам, а также в реакции агглютинации с позитивной сывороткой.</a:t>
            </a:r>
          </a:p>
          <a:p>
            <a:pPr marL="0" indent="7191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Биохимическую активность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на средах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глюкозой, лактозой, сахарозой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маннитом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Одновременно определяют образование сероводорода и каталазы.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55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7191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агглютинации.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 ставят с гипериммунной лечебной сывороткой. На предметное стекло наносят каплю сыворотки в разведении 1:50, затем петлей вносят суточную агаровую культуру и тщательно растирают ее. В положительном случае агглютинация наступает быстро,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агглютинат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вид плотных мелких комочков.</a:t>
            </a:r>
          </a:p>
          <a:p>
            <a:pPr marL="0" indent="7191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Культуру, выделяющую сероводород, не образующую каталазу, разлагающую глюкозу, лактозу (без газа) и не ферментирующую сахарозу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маннит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дающую положительную РА, относят к возбудителю рожи.</a:t>
            </a:r>
          </a:p>
          <a:p>
            <a:pPr marL="0" indent="7191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обнаружения рожистых бактерий в патологическом материале, а также идентификации выделенных культур используют метод флюоресцирующих антител.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719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20713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мышей или голубей заражают суспензией (1:10) из органов или бульонной культурой; мышей заражают подкожно (0,1-0,2 мл), голубей – внутримышечно (0,2-0,3 мл). Мыши и голуби погибают через 2-4 суток. Из органов павших делают посев в МПБ и на МПА для выделения чистой культуры возбудителя.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82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Дифференциальный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19138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Бактерию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рожи свиней необходимо дифференцировать от возбудителя мышиной септицемии (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murisepticum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непатогенен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голубей, ферментирует сахарозу, не дает РА со специфической рожистой сывороткой, а также от возбудителя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листериоза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AutoShape 4" descr="http://krolikovod.com/phpforum/download/file.php?id=31001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620713" algn="just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Чума свиней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контагиозна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рожа, регистрируется в любое время года и поражает свиней всех возрастов. Для острого течения болезни характерны кровоизлияния в кожу (их не бывает при роже), лейкопения 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лимфацитоз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нормальном количестве эозинофилов. При вскрытии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обнаруиваются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инфапкты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селезенке, «мраморность» лимфоузлов, а в случае осложнения паратифом –слоистые «бутоны» на слизистой толстых кишок. Для рожи свиней такие изменения не типичны.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Общая характеристика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620713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инфекционную болезнь, характеризующуюся при остром течении септицемией и воспалительной эритемой кожи, при хроническом – эндокардитом и артритами. Болеют животные преимущественно в возрасте 3-12 месяцев.</a:t>
            </a:r>
          </a:p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Бактерию открыли Л. Пастер и Л.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Тюилье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1882 г. Представитель отдела 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Firmicutes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рода 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Erysipelothrix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2" name="AutoShape 4" descr="http://krolikovod.com/phpforum/download/file.php?id=31001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krolikovod.com/phpforum/download/file.php?id=31001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krolikovod.com/phpforum/download/file.php?id=31001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19138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Сибирская язва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отличии от рожи регистрируется у свиней редко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прявляется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чаще всего в виде тяжелой ангины с сильнейшим воспалительным отеком в области глотки. Проведение бактериологического исследования обеспечивает постановку окончательного диагноза.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94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19138" algn="just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Пастреллез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симптомами крупозной пневмонии при подостром и хроническом течении, учитывают также эпизоотологические данные и бактериологию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8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620713" algn="just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Листериоз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регистрируют в форме ограниченных вспышек среди поросят –отъемышей и сосунков. Протекает остро с явлениями лихорадки, отказа от корма, слабости, учащенного дыхания или в форме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менингоэнцефалита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супоросных свиноматок инфекция может проявляться абортами или рождением мертвых поросят. Бактериологические исследования имеют решающее значение.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90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6207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 и тепловой удары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дифференцируют от рожи свиней на основании учета условий, способствующих появлению этих факторов, а также клинических симптомов: резкая слабость учащенное дыхание, расстройство сердечной деятельности, повышением температуры тела до 42-43°С, судорожное сокращение мышц, гибель больных в течение первых часов клинического проявления солнечного и теплового удара. Решающее значение при постановке дифференциального диагноза отводится бактериологическим,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иммуносерологическим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биологическим исследованиям.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22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Иммунитет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 fontScale="77500" lnSpcReduction="20000"/>
          </a:bodyPr>
          <a:lstStyle/>
          <a:p>
            <a:pPr marL="0" indent="6207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Переболевшие свиньи приобретают стойкий и длительный иммунитет. Поствакцинальный активный иммунитет продолжается в среднем 4-6 месяцев, пассивный – до 2 недель.</a:t>
            </a:r>
          </a:p>
          <a:p>
            <a:pPr marL="0" indent="6207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в стране применяют концентрированную гидроокисьалюминиевую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формолвакцину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рожи свиней и вакцину против рожи свиней из штамма ВР-2.</a:t>
            </a:r>
          </a:p>
          <a:p>
            <a:pPr marL="0" indent="6207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пассивной профилактики и лечения больных животных используют гипериммунную сыворотку. Положительный эффект при лечении оказывают антибиотики (пенициллин, стрептомицин,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окситетрациклин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эритромицин и др.), особенно в сочетании с гипериммунной сывороткой.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719138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Вакцину инактивированную вводят поросятам с 2-месячного возраста , не ранее чем через 14 часов после отъема, подкожно, двукратно, с интервалом в 12-14 дней. Иммунитет наступает на 7-10-й день после вакцинации и сохраняется не менее 6 мес.</a:t>
            </a:r>
          </a:p>
          <a:p>
            <a:pPr marL="0" indent="719138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Живую вакцину против рожи свиней из штамма ВР-2 вводят свиньям в возрасте 2,5 месяца и старше внутримышечно, двукратно с интервалом 25-35 дней.  Ревакцинацию проводят через 4-5 месяцев. Свиней старше 4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вакцинируют однократно с ревакцинацией через 4-5 мес.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35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19138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Концентрированная гидроокисьалюминиевая (ГОА)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формолвакцина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 рожи свиней используется для свиней в возрасте от 2 месяцев и старше внутримышечно, двукратно, с интервалом 12-14 дней. Ревакцинирует животных через 4-5 месяцев.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-1333500"/>
            <a:ext cx="9525000" cy="952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4143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444" y="306161"/>
            <a:ext cx="2949109" cy="49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60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6" y="548680"/>
            <a:ext cx="8794948" cy="585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349" y="19270"/>
            <a:ext cx="3727301" cy="662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4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Морфологические свойства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719138" algn="just">
              <a:buNone/>
            </a:pPr>
            <a:r>
              <a:rPr lang="ru-RU" dirty="0"/>
              <a:t> </a:t>
            </a:r>
            <a:r>
              <a:rPr lang="ru-RU" dirty="0">
                <a:solidFill>
                  <a:srgbClr val="002060"/>
                </a:solidFill>
              </a:rPr>
              <a:t>Возбудитель – тонкая прямая или слегка изогнутая мелкая палочка размером </a:t>
            </a:r>
            <a:r>
              <a:rPr lang="ru-RU" dirty="0" smtClean="0">
                <a:solidFill>
                  <a:srgbClr val="002060"/>
                </a:solidFill>
              </a:rPr>
              <a:t>0,2-0,3х0,5-1,5 </a:t>
            </a:r>
            <a:r>
              <a:rPr lang="ru-RU" dirty="0">
                <a:solidFill>
                  <a:srgbClr val="002060"/>
                </a:solidFill>
              </a:rPr>
              <a:t>мкм. В старых бульонных культурах и в наложениях на сердечных клапанах при </a:t>
            </a:r>
            <a:r>
              <a:rPr lang="ru-RU" dirty="0" smtClean="0">
                <a:solidFill>
                  <a:srgbClr val="002060"/>
                </a:solidFill>
              </a:rPr>
              <a:t>эндокардите </a:t>
            </a:r>
            <a:r>
              <a:rPr lang="ru-RU" dirty="0">
                <a:solidFill>
                  <a:srgbClr val="002060"/>
                </a:solidFill>
              </a:rPr>
              <a:t>обнаруживают удлиненные и нитевидные формы. Бактерии неподвижны. Споры и капсул не образуют, грамположительные, хорошо окрашиваются обычными анилиновыми красителями.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6" y="404664"/>
            <a:ext cx="9085988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Культуральные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свойства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 fontScale="92500" lnSpcReduction="20000"/>
          </a:bodyPr>
          <a:lstStyle/>
          <a:p>
            <a:pPr marL="0" indent="719138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Растет </a:t>
            </a:r>
            <a:r>
              <a:rPr lang="ru-RU" dirty="0">
                <a:solidFill>
                  <a:srgbClr val="002060"/>
                </a:solidFill>
              </a:rPr>
              <a:t>в аэробных и анаэробных условиях, лучше в атмосфере с пониженным давлением кислорода, содержащей 5-10 % СО</a:t>
            </a:r>
            <a:r>
              <a:rPr lang="ru-RU" baseline="-25000" dirty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 (</a:t>
            </a:r>
            <a:r>
              <a:rPr lang="ru-RU" dirty="0" err="1">
                <a:solidFill>
                  <a:srgbClr val="002060"/>
                </a:solidFill>
              </a:rPr>
              <a:t>микроаэрофил</a:t>
            </a:r>
            <a:r>
              <a:rPr lang="ru-RU" dirty="0">
                <a:solidFill>
                  <a:srgbClr val="002060"/>
                </a:solidFill>
              </a:rPr>
              <a:t>). Культивируется В МПБ, на МПА, МПЖ, ПЖА (0,15-0,2 % </a:t>
            </a:r>
            <a:r>
              <a:rPr lang="ru-RU" dirty="0" err="1">
                <a:solidFill>
                  <a:srgbClr val="002060"/>
                </a:solidFill>
              </a:rPr>
              <a:t>агара</a:t>
            </a:r>
            <a:r>
              <a:rPr lang="ru-RU" dirty="0">
                <a:solidFill>
                  <a:srgbClr val="002060"/>
                </a:solidFill>
              </a:rPr>
              <a:t>), бульоне </a:t>
            </a:r>
            <a:r>
              <a:rPr lang="ru-RU" dirty="0" err="1">
                <a:solidFill>
                  <a:srgbClr val="002060"/>
                </a:solidFill>
              </a:rPr>
              <a:t>Хоттингера</a:t>
            </a:r>
            <a:r>
              <a:rPr lang="ru-RU" dirty="0">
                <a:solidFill>
                  <a:srgbClr val="002060"/>
                </a:solidFill>
              </a:rPr>
              <a:t>, элективной среде </a:t>
            </a:r>
            <a:r>
              <a:rPr lang="ru-RU" dirty="0" err="1">
                <a:solidFill>
                  <a:srgbClr val="002060"/>
                </a:solidFill>
              </a:rPr>
              <a:t>Сент-Иваньи</a:t>
            </a:r>
            <a:r>
              <a:rPr lang="ru-RU" dirty="0">
                <a:solidFill>
                  <a:srgbClr val="002060"/>
                </a:solidFill>
              </a:rPr>
              <a:t> (агаровая среда с 0,1 % </a:t>
            </a:r>
            <a:r>
              <a:rPr lang="ru-RU" dirty="0" err="1">
                <a:solidFill>
                  <a:srgbClr val="002060"/>
                </a:solidFill>
              </a:rPr>
              <a:t>кристаллвиолета</a:t>
            </a:r>
            <a:r>
              <a:rPr lang="ru-RU" dirty="0">
                <a:solidFill>
                  <a:srgbClr val="002060"/>
                </a:solidFill>
              </a:rPr>
              <a:t> и 1 % азида натрия). Оптимальные условия для роста: температура </a:t>
            </a:r>
            <a:r>
              <a:rPr lang="ru-RU" dirty="0" smtClean="0">
                <a:solidFill>
                  <a:srgbClr val="002060"/>
                </a:solidFill>
              </a:rPr>
              <a:t>36-37</a:t>
            </a:r>
            <a:r>
              <a:rPr lang="ru-RU" baseline="30000" dirty="0" smtClean="0">
                <a:solidFill>
                  <a:srgbClr val="002060"/>
                </a:solidFill>
              </a:rPr>
              <a:t>0</a:t>
            </a:r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ru-RU" dirty="0">
                <a:solidFill>
                  <a:srgbClr val="002060"/>
                </a:solidFill>
              </a:rPr>
              <a:t>, рН 7,2-7,6. В МПБ вызывает слабое помутнение без образования пристеночного кольца и пленки, при встряхивании пробирки хорошо заметны муаровые волны: через 48-72 ч среда несколько просветляется, на дне пробирки образуется осадок, который при встряхивании поднимается в виде облачка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719138" algn="just">
              <a:buNone/>
            </a:pPr>
            <a:r>
              <a:rPr lang="ru-RU" dirty="0">
                <a:solidFill>
                  <a:srgbClr val="002060"/>
                </a:solidFill>
              </a:rPr>
              <a:t>На МПА возбудитель растет в виде мелких </a:t>
            </a:r>
            <a:r>
              <a:rPr lang="ru-RU" dirty="0" err="1">
                <a:solidFill>
                  <a:srgbClr val="002060"/>
                </a:solidFill>
              </a:rPr>
              <a:t>росинчатых</a:t>
            </a:r>
            <a:r>
              <a:rPr lang="ru-RU" dirty="0">
                <a:solidFill>
                  <a:srgbClr val="002060"/>
                </a:solidFill>
              </a:rPr>
              <a:t> просвечивающихся колоний (S-форма), с трудом различимых невооруженным глазом: S-формы выделяют при септицемии. При хроническом течении болезни могут вырастать колонии R-формы – крупные, с неровной шероховатой поверхностью и отходящими от края корнеобразными отростками.</a:t>
            </a:r>
          </a:p>
          <a:p>
            <a:pPr marL="0" indent="719138" algn="just">
              <a:buNone/>
            </a:pPr>
            <a:r>
              <a:rPr lang="ru-RU" dirty="0">
                <a:solidFill>
                  <a:srgbClr val="002060"/>
                </a:solidFill>
              </a:rPr>
              <a:t>В столбике желатина при посеве уколом через 6-10 суток от серовато-белого стержня отходят горизонтальные нежные отростки, напоминающие по форме щетку; желатин не разжижается.</a:t>
            </a:r>
          </a:p>
          <a:p>
            <a:pPr marL="0" indent="360363" algn="just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5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http://krolikovod.com/phpforum/download/file.php?id=31001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krolikovod.com/phpforum/download/file.php?id=31001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Биохимические свойства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00808"/>
            <a:ext cx="7797552" cy="4680520"/>
          </a:xfrm>
        </p:spPr>
        <p:txBody>
          <a:bodyPr/>
          <a:lstStyle/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</a:rPr>
              <a:t> Бактерии рожи свиней выделяют сероводород, не образуют индол и каталазу; большинство штаммов разлагают с образованием кислоты без газа лактозу, глюкозу, галактозу, левулезу, редко – ксилозу, арабинозу, мальтозу и </a:t>
            </a:r>
            <a:r>
              <a:rPr lang="ru-RU" dirty="0" err="1">
                <a:solidFill>
                  <a:srgbClr val="002060"/>
                </a:solidFill>
              </a:rPr>
              <a:t>рамнозу</a:t>
            </a:r>
            <a:r>
              <a:rPr lang="ru-RU" dirty="0">
                <a:solidFill>
                  <a:srgbClr val="002060"/>
                </a:solidFill>
              </a:rPr>
              <a:t>, не ферментируют сахарозу, </a:t>
            </a:r>
            <a:r>
              <a:rPr lang="ru-RU" dirty="0" err="1">
                <a:solidFill>
                  <a:srgbClr val="002060"/>
                </a:solidFill>
              </a:rPr>
              <a:t>маннит</a:t>
            </a:r>
            <a:r>
              <a:rPr lang="ru-RU" dirty="0">
                <a:solidFill>
                  <a:srgbClr val="002060"/>
                </a:solidFill>
              </a:rPr>
              <a:t> и салицин.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852</Words>
  <Application>Microsoft Office PowerPoint</Application>
  <PresentationFormat>Экран (4:3)</PresentationFormat>
  <Paragraphs>47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Возбудитель рожи свиней</vt:lpstr>
      <vt:lpstr>Общая характеристика</vt:lpstr>
      <vt:lpstr>Презентация PowerPoint</vt:lpstr>
      <vt:lpstr>Морфологические свойства</vt:lpstr>
      <vt:lpstr>Презентация PowerPoint</vt:lpstr>
      <vt:lpstr>Культуральные свойства</vt:lpstr>
      <vt:lpstr>Презентация PowerPoint</vt:lpstr>
      <vt:lpstr>Презентация PowerPoint</vt:lpstr>
      <vt:lpstr>Биохимические свойства</vt:lpstr>
      <vt:lpstr>Антигенная структура</vt:lpstr>
      <vt:lpstr>Презентация PowerPoint</vt:lpstr>
      <vt:lpstr>Патогенность</vt:lpstr>
      <vt:lpstr>Патогенез</vt:lpstr>
      <vt:lpstr>Лабораторная диагностика</vt:lpstr>
      <vt:lpstr>Презентация PowerPoint</vt:lpstr>
      <vt:lpstr>Презентация PowerPoint</vt:lpstr>
      <vt:lpstr>Биологическая проба</vt:lpstr>
      <vt:lpstr>Дифференциальный диагноз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Иммунитет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Возбудитель пастереллеза</dc:title>
  <dc:creator>ЕЛЕНА-СВЕТЛАКОВА</dc:creator>
  <cp:lastModifiedBy>Home</cp:lastModifiedBy>
  <cp:revision>19</cp:revision>
  <dcterms:created xsi:type="dcterms:W3CDTF">2015-03-30T16:32:30Z</dcterms:created>
  <dcterms:modified xsi:type="dcterms:W3CDTF">2023-03-12T16:53:00Z</dcterms:modified>
</cp:coreProperties>
</file>